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Noto Sans KR"/>
      <p:regular r:id="rId63"/>
      <p:bold r:id="rId64"/>
    </p:embeddedFont>
    <p:embeddedFont>
      <p:font typeface="Nunit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E48779-17C4-4B60-AAF1-930D7C76B7D3}">
  <a:tblStyle styleId="{9FE48779-17C4-4B60-AAF1-930D7C76B7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NotoSansKR-bold.fntdata"/><Relationship Id="rId63" Type="http://schemas.openxmlformats.org/officeDocument/2006/relationships/font" Target="fonts/NotoSansKR-regular.fntdata"/><Relationship Id="rId22" Type="http://schemas.openxmlformats.org/officeDocument/2006/relationships/slide" Target="slides/slide16.xml"/><Relationship Id="rId66" Type="http://schemas.openxmlformats.org/officeDocument/2006/relationships/font" Target="fonts/Nunito-bold.fntdata"/><Relationship Id="rId21" Type="http://schemas.openxmlformats.org/officeDocument/2006/relationships/slide" Target="slides/slide15.xml"/><Relationship Id="rId65" Type="http://schemas.openxmlformats.org/officeDocument/2006/relationships/font" Target="fonts/Nunito-regular.fntdata"/><Relationship Id="rId24" Type="http://schemas.openxmlformats.org/officeDocument/2006/relationships/slide" Target="slides/slide18.xml"/><Relationship Id="rId68" Type="http://schemas.openxmlformats.org/officeDocument/2006/relationships/font" Target="fonts/Nunito-boldItalic.fntdata"/><Relationship Id="rId23" Type="http://schemas.openxmlformats.org/officeDocument/2006/relationships/slide" Target="slides/slide17.xml"/><Relationship Id="rId67" Type="http://schemas.openxmlformats.org/officeDocument/2006/relationships/font" Target="fonts/Nuni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스마트 치안 플랫폼 데이터를 활용한 금융 사기 예방 방안 도출을 주제로 프로젝트를 진행한 일석이조입니다.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조는 김창희님, 박성우, 진성준님 총 3명이서 함께 진행하였습니다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a5e6c643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a5e6c643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a5e6c6434_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a5e6c6434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a5e6c6434_6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a5e6c6434_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앞서 살펴본 데이터들 확인하여 1차적으로 아이디에이션 해 본 결과, 다음과 같은 가설을 세워보았습니다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읽는다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9799e479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9799e479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ae57ef65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ae57ef65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금융사기 피해발생 추이를 확인하기 위해서 ‘피해발생수’ 데이터를 전처리하여 분석에 활용</a:t>
            </a:r>
            <a:r>
              <a:rPr lang="ko"/>
              <a:t>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데이터는 id, 등록일시, 피해발생로 구성되어 일별로 금융사기 피해가 입력되어 있어, 등록일시를 기준으로 년-월-일을 구분하여 새로운 칼럼을 만들어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&lt;여기만 읽기: </a:t>
            </a:r>
            <a:r>
              <a:rPr b="1" lang="ko"/>
              <a:t>groupby 함수를 통해 월별 평균 피해발생 수를 생성</a:t>
            </a:r>
            <a:r>
              <a:rPr lang="ko"/>
              <a:t>하였습니다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이후</a:t>
            </a:r>
            <a:r>
              <a:rPr b="1" lang="ko"/>
              <a:t> matplotlib 라이브러리의 plt 함수와 numpy의 polyfit 함수</a:t>
            </a:r>
            <a:r>
              <a:rPr lang="ko"/>
              <a:t>를 통해서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월별 금융사기 피해발생 수 선 그래프</a:t>
            </a:r>
            <a:r>
              <a:rPr lang="ko"/>
              <a:t>와 </a:t>
            </a:r>
            <a:r>
              <a:rPr b="1" lang="ko"/>
              <a:t>추세선 그래프</a:t>
            </a:r>
            <a:r>
              <a:rPr lang="ko"/>
              <a:t>를 생성하였습니다&gt;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9799e479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99799e479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월별 금융사기 피해발생 수는 전반적으로 우상향하고 있는 것을 알 수 있으며 22개월 전과 비교해보면 약 73% 증가한 것으로 확인됩니다. 다음으로 지역별 금융사기 피해에 대해서 설명드리겠습니다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a5e6c6434_7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a5e6c6434_7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a5e6c6434_7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a5e6c6434_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9799e479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9799e479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9799e479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9799e479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수도권에서 가장 많이 발생한다는 사실을 발견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다만, 그외 지역에서의 변화를 그래프에서는 확인하기 힘듦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이에 수도권과 분리하여 시각화 진행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a5e6c6434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a5e6c6434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여러분 혹시 보이스피싱 전화 받아보신 적 있으신가요?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보이스피싱 수법이 날로 발전해서 최근에는 2~3초 내지의 음성을 학습하는 딥보이스 기술, 사진과 영상에 노출된 얼굴을 학습하는 ai 기술을 범죄에 활용하는 사례가 나타나고 있습니다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a3f25ad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9a3f25ad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a3f25ad1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a3f25ad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a3f25ad1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9a3f25ad1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a3f25ad1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9a3f25ad1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a3f25ad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9a3f25ad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a5e6c6434_7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a5e6c6434_7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대부분의 피해 발생이 수도권에서 발생했고 비수도권 중에서는 부산에서 가장 많이 발생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다만, 전국에서 동일하게 2010년대생에게 피해가 많이 발생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지역과 상관없이 피해가 발생하는 이유는 따로 존재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ae57ef6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9ae57ef6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 EDA를 하면서 사용한 라이브러리와 시각화 코드 공유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자세한 코드는 프리젠테이션 참고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ae57ef65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ae57ef65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ae57ef65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ae57ef65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ae57ef65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ae57ef65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a5e6c6434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a5e6c6434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보이스피싱처럼 전자 매체 활용하여 금전적인 이득을 취하는 전기통신 금융사기부터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최근 논란이 된 전청조 사건과 같이 상대를 속여 투자를 유도하는 투자사기는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금융거래에서 사람을 속이거나 착각하게 하여 불법적으로 이득을 취하는</a:t>
            </a:r>
            <a:r>
              <a:rPr lang="ko">
                <a:solidFill>
                  <a:schemeClr val="dk1"/>
                </a:solidFill>
              </a:rPr>
              <a:t> ‘금융사기’</a:t>
            </a:r>
            <a:r>
              <a:rPr lang="ko"/>
              <a:t>를</a:t>
            </a:r>
            <a:r>
              <a:rPr lang="ko"/>
              <a:t> 말합니다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b04e7855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9b04e785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피해금액 관련 데이터</a:t>
            </a:r>
            <a:r>
              <a:rPr lang="ko"/>
              <a:t>는 10년 단위로 범주화된 피해자의 출생년도와 피해금액 구간, 피해 등록일시로 구성되어 있으며 등록 일시로부터 년, 월, 일을 구분하여 새로운 칼럼으로 만들어 분석에 활용하였습니다 </a:t>
            </a:r>
            <a:r>
              <a:rPr b="1" lang="ko" sz="1300"/>
              <a:t>생년구간과 금액구간이 너무 세분화되어 있어 5개 범주로 묶어 분석</a:t>
            </a:r>
            <a:r>
              <a:rPr lang="ko"/>
              <a:t>과 시각화를 진행하였습니다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연령대별 피해 비중을 확인하기 위해서 파이 차트로 시각화하였으며, matplotlib의 plt.pie 함수를 활용하여 생성하였습니다  </a:t>
            </a:r>
            <a:endParaRPr b="1" sz="13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9ae57ef656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9ae57ef656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피해자의 성별 금융사기 비율을 확인해보면, 여성에 비해 남성의 비율이 높은 것을 확인할 수 있습니다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ae57ef656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9ae57ef656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연령대별 피해 발생 비율을 살펴본 결과, 가장 큰 비중을 차지하는 연령으로 2000-2020년대생이 다음으로 1980-2000, 1960-1980 출생자 순으로 나타났습니다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고령의 피해자보다 낮은 연령층에서 피해가 빈번한 것을 확인할 수 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고령층은 만 83세 1940년대 이전 출생자를 의미합니다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b04e7855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b04e7855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피해 연령대의 피해금액과 주요 피해금액 단위별 연령대를 확인하기 위해서 </a:t>
            </a:r>
            <a:r>
              <a:rPr lang="ko"/>
              <a:t>seaborn의 sns.countplot을 활용하여 </a:t>
            </a:r>
            <a:r>
              <a:rPr lang="ko"/>
              <a:t>시각화를 추가적으로 진행하였습니다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ae57ef656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9ae57ef656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피해 연령대의 피해금액별 피해발생 수를 확인해보면 100만원 미만, 100만원 이상 1,000만원 미만 순으로 많이 나타나고 있으며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이 두가지 주요 피해금액 단위를 기준으로 연령대를 확인해보면,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ae57ef656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9ae57ef656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상대적으로 더 소액인 100만원 미만에서는 2000~2020년대생이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상대적으로 큰 큐모의 피해금액 단위인 100만원 이상 1,000만원 미만 단위에서는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근소하게 1980~2000년대생이 주된 피해 연령인 것을 알 수 있습니다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99799e479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99799e479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9a5e6c6434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9a5e6c6434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9a5e6c6434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9a5e6c6434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9799e479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99799e479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a5e6c6434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a5e6c6434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금융사기는 </a:t>
            </a:r>
            <a:r>
              <a:rPr lang="ko">
                <a:solidFill>
                  <a:schemeClr val="dk1"/>
                </a:solidFill>
              </a:rPr>
              <a:t>기술과 금융의 발달과 함께 수법들이 고도화, 다양화되고 있어 대표적인 수법, 사례, 예방법을 숙지할 필요가 있습니다.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99799e4794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99799e479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9ae57ef6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9ae57ef6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9a5e6c6434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9a5e6c6434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99799e479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99799e479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ae57ef6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9ae57ef6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99799e4794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99799e4794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9ae57ef65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9ae57ef65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a5e6c643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a5e6c64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ae57ef65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ae57ef65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a5e6c643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9a5e6c643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a5e6c6434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a5e6c6434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저희 조는 금융사기의 실태를 전반적으로 확인하고 금융사기를 예방하기 위해서 어떤 집단에 집중해야하는지 데이터 분석과 시각화를 통해 확인해보았습니다.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9b04e785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9b04e785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eda 결과를 종합해보면 다음과 같이 정리할 수 있습니다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9b04e7855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9b04e7855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eda 결과를 바탕으로 기획해볼 수 있는 금융사기 예방방안 또한 도출해보았습니다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9799e479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99799e479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eda 과정에서 마주친 문제와 해결과정을 간단하게 설명드리겠습니다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b04e7855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b04e785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칼럼을 재가공하는데 어려움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데이터를 merging 통합, 연결하여 보다 깊은 분석을 진행하지 못함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2080년대생 등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9b04e7855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9b04e7855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복합적인 분석 대신 eda, 시각화 결과를 보완하기 위해 기타 자료들을 참고하여 이번 발표에 추가하였다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99799e479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99799e479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9b2932d2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9b2932d2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a5e6c6434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a5e6c6434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프로젝트에 활용된 데이터와 플랫폼에 대해서 설명드리겠습니다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9799e479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9799e479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저희가 데이터를 수집한 플랫폼은 스마트치안 빅데이터 플랫폼으로, 경찰·공공·민간이 협업하여 맞춤형 빅데이터 서비스를 제공하는 플랫폼</a:t>
            </a:r>
            <a:r>
              <a:rPr lang="ko"/>
              <a:t>입니다.</a:t>
            </a:r>
            <a:br>
              <a:rPr lang="ko"/>
            </a:br>
            <a:r>
              <a:rPr lang="ko"/>
              <a:t>범죄 관련 다양한 데이터를 유료, 무료로 제공하고 있습니다.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a5e6c6434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a5e6c6434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플랫폼에서 </a:t>
            </a:r>
            <a:r>
              <a:rPr lang="ko"/>
              <a:t>공개되어 있는</a:t>
            </a:r>
            <a:r>
              <a:rPr lang="ko"/>
              <a:t> 다양한 금융사기 관련 데이터들 모두 수집하여 1차적으로 확인한 후,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데이터 간 연계, 관련성을 고려하여 데이터 분석 및 시각화가 가능한 데이터를 추려 프로젝트를 진행하였습니다.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9799e479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9799e479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다음으로 데이터 분석 및 시각화를 진행한 데이터에 대해서 소개드리겠습니다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oto Sans KR"/>
              <a:buChar char="●"/>
              <a:defRPr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○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■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●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○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■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●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○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■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Relationship Id="rId4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jpg"/><Relationship Id="rId4" Type="http://schemas.openxmlformats.org/officeDocument/2006/relationships/image" Target="../media/image3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Relationship Id="rId4" Type="http://schemas.openxmlformats.org/officeDocument/2006/relationships/image" Target="../media/image4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jpg"/><Relationship Id="rId4" Type="http://schemas.openxmlformats.org/officeDocument/2006/relationships/image" Target="../media/image4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jpg"/><Relationship Id="rId4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jpg"/><Relationship Id="rId4" Type="http://schemas.openxmlformats.org/officeDocument/2006/relationships/image" Target="../media/image4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Relationship Id="rId4" Type="http://schemas.openxmlformats.org/officeDocument/2006/relationships/hyperlink" Target="https://m.blog.naver.com/youngkbblog/221935865062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4.png"/><Relationship Id="rId13" Type="http://schemas.openxmlformats.org/officeDocument/2006/relationships/image" Target="../media/image8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hyperlink" Target="https://www.dtnews24.com/news/articleView.html?idxno=756848" TargetMode="External"/><Relationship Id="rId6" Type="http://schemas.openxmlformats.org/officeDocument/2006/relationships/hyperlink" Target="https://news.sbs.co.kr/news/endPage.do?news_id=N1007392542&amp;plink=ORI&amp;cooper=NAVER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hyperlink" Target="https://www.tech42.co.kr/%EC%9D%B8%ED%84%B0%EB%84%B7%EC%9D%80%ED%96%89%EC%9D%B4-%EB%8C%80%EC%84%B8-%EA%B0%80%EC%9E%A5-%EB%A7%8E%EC%9D%B4-%EC%82%AC%EC%9A%A9%ED%95%98%EB%8A%94-%EC%9D%80%ED%96%89-%EC%95%B1-1/" TargetMode="External"/><Relationship Id="rId5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Relationship Id="rId4" Type="http://schemas.openxmlformats.org/officeDocument/2006/relationships/hyperlink" Target="https://stock.mk.co.kr/news/view/121111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hyperlink" Target="https://cm.asiae.co.kr/article/2022042417453039093" TargetMode="External"/><Relationship Id="rId6" Type="http://schemas.openxmlformats.org/officeDocument/2006/relationships/hyperlink" Target="https://biz.chosun.com/policy/policy_sub/2022/12/13/HKJIXTYSWFCI3L2NW2EFR6IHLA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486900" y="1628500"/>
            <a:ext cx="61050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100">
                <a:solidFill>
                  <a:schemeClr val="dk2"/>
                </a:solidFill>
              </a:rPr>
              <a:t>스마트 치안 플랫폼 데이터를 활용한 금융 사기 예방 방안 도출</a:t>
            </a:r>
            <a:endParaRPr b="1" sz="3100">
              <a:solidFill>
                <a:schemeClr val="dk2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5617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</a:rPr>
              <a:t>일석이조</a:t>
            </a:r>
            <a:r>
              <a:rPr lang="ko">
                <a:solidFill>
                  <a:srgbClr val="434343"/>
                </a:solidFill>
              </a:rPr>
              <a:t>       </a:t>
            </a:r>
            <a:r>
              <a:rPr lang="ko" sz="1500">
                <a:solidFill>
                  <a:srgbClr val="434343"/>
                </a:solidFill>
              </a:rPr>
              <a:t>김창희</a:t>
            </a:r>
            <a:r>
              <a:rPr lang="ko" sz="1500">
                <a:solidFill>
                  <a:srgbClr val="434343"/>
                </a:solidFill>
              </a:rPr>
              <a:t>   </a:t>
            </a:r>
            <a:r>
              <a:rPr lang="ko" sz="1500">
                <a:solidFill>
                  <a:srgbClr val="434343"/>
                </a:solidFill>
              </a:rPr>
              <a:t>박성우   진성준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Google Shape;208;p22"/>
          <p:cNvGraphicFramePr/>
          <p:nvPr/>
        </p:nvGraphicFramePr>
        <p:xfrm>
          <a:off x="952500" y="187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{9FE48779-17C4-4B60-AAF1-930D7C76B7D3}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종목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건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최초기록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최근기록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성별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373360</a:t>
                      </a:r>
                      <a:endParaRPr/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2022년 01월</a:t>
                      </a:r>
                      <a:endParaRPr/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연령대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373360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지역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224424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통신사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109278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11월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은행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1030948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11월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증권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40660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11월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2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용의자 데이터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데이터 소개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피해자 데이터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16" name="Google Shape;216;p23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데이터 소개</a:t>
            </a:r>
            <a:endParaRPr sz="1200">
              <a:solidFill>
                <a:srgbClr val="222222"/>
              </a:solidFill>
            </a:endParaRPr>
          </a:p>
        </p:txBody>
      </p:sp>
      <p:graphicFrame>
        <p:nvGraphicFramePr>
          <p:cNvPr id="217" name="Google Shape;217;p23"/>
          <p:cNvGraphicFramePr/>
          <p:nvPr/>
        </p:nvGraphicFramePr>
        <p:xfrm>
          <a:off x="952500" y="172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{9FE48779-17C4-4B60-AAF1-930D7C76B7D3}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종목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건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최초기록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최근기록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발생건수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1477368</a:t>
                      </a:r>
                      <a:endParaRPr/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2022년 01월</a:t>
                      </a:r>
                      <a:endParaRPr/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성별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2242975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연령대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1488832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입금은행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1702504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지역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2258965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통신사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1399869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피해발생사이트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1035216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11월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가설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23" name="Google Shape;223;p24"/>
          <p:cNvSpPr txBox="1"/>
          <p:nvPr>
            <p:ph type="title"/>
          </p:nvPr>
        </p:nvSpPr>
        <p:spPr>
          <a:xfrm>
            <a:off x="758350" y="1332875"/>
            <a:ext cx="76284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22222"/>
                </a:solidFill>
              </a:rPr>
              <a:t>1. </a:t>
            </a:r>
            <a:r>
              <a:rPr lang="ko" sz="2000">
                <a:solidFill>
                  <a:srgbClr val="222222"/>
                </a:solidFill>
              </a:rPr>
              <a:t>지역별로 피해발생 빈도가 다르게 나타날 것이다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758350" y="1973819"/>
            <a:ext cx="76284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22222"/>
                </a:solidFill>
              </a:rPr>
              <a:t>2</a:t>
            </a:r>
            <a:r>
              <a:rPr lang="ko" sz="2000">
                <a:solidFill>
                  <a:srgbClr val="222222"/>
                </a:solidFill>
              </a:rPr>
              <a:t>. </a:t>
            </a:r>
            <a:r>
              <a:rPr lang="ko" sz="2000">
                <a:solidFill>
                  <a:srgbClr val="222222"/>
                </a:solidFill>
              </a:rPr>
              <a:t>피해금액 규모에 따라 피해 빈도가 다르게 나타날 것이</a:t>
            </a:r>
            <a:r>
              <a:rPr lang="ko" sz="2000">
                <a:solidFill>
                  <a:srgbClr val="222222"/>
                </a:solidFill>
              </a:rPr>
              <a:t>다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225" name="Google Shape;225;p24"/>
          <p:cNvSpPr txBox="1"/>
          <p:nvPr>
            <p:ph type="title"/>
          </p:nvPr>
        </p:nvSpPr>
        <p:spPr>
          <a:xfrm>
            <a:off x="758350" y="2614763"/>
            <a:ext cx="76284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22222"/>
                </a:solidFill>
              </a:rPr>
              <a:t>3. 연령대별로 피해발생 빈</a:t>
            </a:r>
            <a:r>
              <a:rPr lang="ko" sz="2000">
                <a:solidFill>
                  <a:srgbClr val="222222"/>
                </a:solidFill>
              </a:rPr>
              <a:t>도가 다르게 나타날 것이다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226" name="Google Shape;226;p24"/>
          <p:cNvSpPr txBox="1"/>
          <p:nvPr>
            <p:ph type="title"/>
          </p:nvPr>
        </p:nvSpPr>
        <p:spPr>
          <a:xfrm>
            <a:off x="758350" y="3255706"/>
            <a:ext cx="79707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22222"/>
                </a:solidFill>
              </a:rPr>
              <a:t>4</a:t>
            </a:r>
            <a:r>
              <a:rPr lang="ko" sz="2000">
                <a:solidFill>
                  <a:srgbClr val="222222"/>
                </a:solidFill>
              </a:rPr>
              <a:t>. 성별에 </a:t>
            </a:r>
            <a:r>
              <a:rPr lang="ko" sz="2000">
                <a:solidFill>
                  <a:srgbClr val="222222"/>
                </a:solidFill>
              </a:rPr>
              <a:t>따라</a:t>
            </a:r>
            <a:r>
              <a:rPr lang="ko" sz="2000">
                <a:solidFill>
                  <a:srgbClr val="222222"/>
                </a:solidFill>
              </a:rPr>
              <a:t> 피해발생 빈도와 </a:t>
            </a:r>
            <a:r>
              <a:rPr lang="ko" sz="2000">
                <a:solidFill>
                  <a:srgbClr val="222222"/>
                </a:solidFill>
              </a:rPr>
              <a:t>피해 유형이 </a:t>
            </a:r>
            <a:r>
              <a:rPr lang="ko" sz="2000">
                <a:solidFill>
                  <a:srgbClr val="222222"/>
                </a:solidFill>
              </a:rPr>
              <a:t>다르게 나타날 것이다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227" name="Google Shape;227;p24"/>
          <p:cNvSpPr txBox="1"/>
          <p:nvPr>
            <p:ph type="title"/>
          </p:nvPr>
        </p:nvSpPr>
        <p:spPr>
          <a:xfrm>
            <a:off x="758350" y="3896650"/>
            <a:ext cx="79707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22222"/>
                </a:solidFill>
              </a:rPr>
              <a:t>5</a:t>
            </a:r>
            <a:r>
              <a:rPr lang="ko" sz="2000">
                <a:solidFill>
                  <a:srgbClr val="222222"/>
                </a:solidFill>
              </a:rPr>
              <a:t>. </a:t>
            </a:r>
            <a:r>
              <a:rPr lang="ko" sz="2000">
                <a:solidFill>
                  <a:srgbClr val="222222"/>
                </a:solidFill>
              </a:rPr>
              <a:t>사기 수단과 방법들이 배경변인에 따라 다르게 나타날 것이다</a:t>
            </a:r>
            <a:r>
              <a:rPr lang="ko" sz="2000">
                <a:solidFill>
                  <a:srgbClr val="222222"/>
                </a:solidFill>
              </a:rPr>
              <a:t>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228" name="Google Shape;228;p24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데이터 소개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피해자는 누구인가?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b="40380" l="0" r="0" t="0"/>
          <a:stretch/>
        </p:blipFill>
        <p:spPr>
          <a:xfrm>
            <a:off x="1089650" y="141725"/>
            <a:ext cx="3371525" cy="23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25" y="2716250"/>
            <a:ext cx="3371525" cy="212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825" y="141725"/>
            <a:ext cx="3371525" cy="23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9650" y="2716357"/>
            <a:ext cx="3371515" cy="212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7"/>
          <p:cNvGrpSpPr/>
          <p:nvPr/>
        </p:nvGrpSpPr>
        <p:grpSpPr>
          <a:xfrm>
            <a:off x="906891" y="1188469"/>
            <a:ext cx="4661892" cy="3364162"/>
            <a:chOff x="2260200" y="978950"/>
            <a:chExt cx="4924360" cy="3566375"/>
          </a:xfrm>
        </p:grpSpPr>
        <p:pic>
          <p:nvPicPr>
            <p:cNvPr id="247" name="Google Shape;24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4100" y="978950"/>
              <a:ext cx="4780460" cy="3566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7"/>
            <p:cNvSpPr txBox="1"/>
            <p:nvPr/>
          </p:nvSpPr>
          <p:spPr>
            <a:xfrm>
              <a:off x="2260200" y="4202450"/>
              <a:ext cx="955200" cy="11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2021년 12월</a:t>
              </a:r>
              <a:endParaRPr b="1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3215400" y="4202450"/>
              <a:ext cx="955200" cy="11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2022년 5월</a:t>
              </a:r>
              <a:endParaRPr b="1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7"/>
            <p:cNvSpPr txBox="1"/>
            <p:nvPr/>
          </p:nvSpPr>
          <p:spPr>
            <a:xfrm>
              <a:off x="4170600" y="4202450"/>
              <a:ext cx="955200" cy="11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2022년 10월</a:t>
              </a:r>
              <a:endParaRPr b="1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7"/>
            <p:cNvSpPr txBox="1"/>
            <p:nvPr/>
          </p:nvSpPr>
          <p:spPr>
            <a:xfrm>
              <a:off x="5125800" y="4202450"/>
              <a:ext cx="955200" cy="11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2023년 3월</a:t>
              </a:r>
              <a:endParaRPr b="1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7"/>
            <p:cNvSpPr txBox="1"/>
            <p:nvPr/>
          </p:nvSpPr>
          <p:spPr>
            <a:xfrm>
              <a:off x="6081000" y="4202450"/>
              <a:ext cx="955200" cy="11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2023년 8월</a:t>
              </a:r>
              <a:endParaRPr b="1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27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월 </a:t>
            </a:r>
            <a:r>
              <a:rPr b="1" lang="ko" sz="2200">
                <a:solidFill>
                  <a:srgbClr val="222222"/>
                </a:solidFill>
              </a:rPr>
              <a:t>평균 금융사기 발생건수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54" name="Google Shape;254;p27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255" name="Google Shape;255;p27"/>
          <p:cNvSpPr txBox="1"/>
          <p:nvPr>
            <p:ph type="title"/>
          </p:nvPr>
        </p:nvSpPr>
        <p:spPr>
          <a:xfrm>
            <a:off x="5911675" y="2335500"/>
            <a:ext cx="2594400" cy="10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11">
                <a:solidFill>
                  <a:srgbClr val="222222"/>
                </a:solidFill>
              </a:rPr>
              <a:t>우상향</a:t>
            </a:r>
            <a:endParaRPr b="1" sz="2111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11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11">
                <a:solidFill>
                  <a:srgbClr val="222222"/>
                </a:solidFill>
              </a:rPr>
              <a:t>약 73% 증가</a:t>
            </a:r>
            <a:endParaRPr b="1" sz="2111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38" y="1386950"/>
            <a:ext cx="3485580" cy="254353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62" name="Google Shape;262;p28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1063088" y="3930475"/>
            <a:ext cx="241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슬라이더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년대생 표시(현재, 1970년대생)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4015325" y="2046625"/>
            <a:ext cx="164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발생 수가 많을 </a:t>
            </a: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수록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밝은색으로 표시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 rotWithShape="1">
          <a:blip r:embed="rId3">
            <a:alphaModFix/>
          </a:blip>
          <a:srcRect b="53417" l="36325" r="43697" t="23583"/>
          <a:stretch/>
        </p:blipFill>
        <p:spPr>
          <a:xfrm>
            <a:off x="5656326" y="1432613"/>
            <a:ext cx="2711924" cy="22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/>
        </p:nvSpPr>
        <p:spPr>
          <a:xfrm>
            <a:off x="5656325" y="3710875"/>
            <a:ext cx="271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세종시 데이터 없음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375" y="1460250"/>
            <a:ext cx="3485580" cy="254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943" y="1460243"/>
            <a:ext cx="3485583" cy="254354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74" name="Google Shape;274;p29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375" y="1460250"/>
            <a:ext cx="3485575" cy="254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950" y="1460250"/>
            <a:ext cx="3485575" cy="25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82" name="Google Shape;282;p30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375" y="1460250"/>
            <a:ext cx="3485575" cy="254352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89" name="Google Shape;289;p31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  <p:grpSp>
        <p:nvGrpSpPr>
          <p:cNvPr id="290" name="Google Shape;290;p31"/>
          <p:cNvGrpSpPr/>
          <p:nvPr/>
        </p:nvGrpSpPr>
        <p:grpSpPr>
          <a:xfrm>
            <a:off x="4853825" y="2086025"/>
            <a:ext cx="4046700" cy="1291975"/>
            <a:chOff x="4816950" y="1527050"/>
            <a:chExt cx="4046700" cy="1291975"/>
          </a:xfrm>
        </p:grpSpPr>
        <p:sp>
          <p:nvSpPr>
            <p:cNvPr id="291" name="Google Shape;291;p31"/>
            <p:cNvSpPr txBox="1"/>
            <p:nvPr/>
          </p:nvSpPr>
          <p:spPr>
            <a:xfrm>
              <a:off x="4816950" y="1527050"/>
              <a:ext cx="4046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수도권</a:t>
              </a:r>
              <a:r>
                <a:rPr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과 </a:t>
              </a:r>
              <a:r>
                <a:rPr b="1"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비수도권</a:t>
              </a:r>
              <a:r>
                <a:rPr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사이의 </a:t>
              </a:r>
              <a:r>
                <a:rPr b="1"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피해자 발생 수가 크게 차이남</a:t>
              </a:r>
              <a:endParaRPr b="1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92" name="Google Shape;292;p31"/>
            <p:cNvSpPr txBox="1"/>
            <p:nvPr/>
          </p:nvSpPr>
          <p:spPr>
            <a:xfrm>
              <a:off x="4816950" y="2434125"/>
              <a:ext cx="4046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수도권과 비수도권을 분리하여 표시</a:t>
              </a:r>
              <a:endParaRPr b="1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cxnSp>
          <p:nvCxnSpPr>
            <p:cNvPr id="293" name="Google Shape;293;p31"/>
            <p:cNvCxnSpPr>
              <a:endCxn id="292" idx="0"/>
            </p:cNvCxnSpPr>
            <p:nvPr/>
          </p:nvCxnSpPr>
          <p:spPr>
            <a:xfrm flipH="1">
              <a:off x="6840300" y="1911825"/>
              <a:ext cx="6900" cy="52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4"/>
          <p:cNvGrpSpPr/>
          <p:nvPr/>
        </p:nvGrpSpPr>
        <p:grpSpPr>
          <a:xfrm>
            <a:off x="132128" y="1364362"/>
            <a:ext cx="8879746" cy="2414775"/>
            <a:chOff x="59478" y="1147550"/>
            <a:chExt cx="8879746" cy="2414775"/>
          </a:xfrm>
        </p:grpSpPr>
        <p:pic>
          <p:nvPicPr>
            <p:cNvPr id="135" name="Google Shape;13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478" y="1161325"/>
              <a:ext cx="4394649" cy="2387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4573" y="1147550"/>
              <a:ext cx="4394651" cy="2414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88" y="1460250"/>
            <a:ext cx="3848226" cy="280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486" y="1460250"/>
            <a:ext cx="3848226" cy="280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01" name="Google Shape;301;p32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188" y="1460250"/>
            <a:ext cx="3848226" cy="280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486" y="1460250"/>
            <a:ext cx="3848226" cy="280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09" name="Google Shape;309;p33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88" y="1460250"/>
            <a:ext cx="3848226" cy="280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486" y="1460250"/>
            <a:ext cx="3848226" cy="280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17" name="Google Shape;317;p34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88" y="1460250"/>
            <a:ext cx="3848226" cy="280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486" y="1460250"/>
            <a:ext cx="3848226" cy="280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5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25" name="Google Shape;325;p35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88" y="1460250"/>
            <a:ext cx="3848226" cy="280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486" y="1460250"/>
            <a:ext cx="3848226" cy="280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33" name="Google Shape;333;p36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39" name="Google Shape;339;p37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  <p:grpSp>
        <p:nvGrpSpPr>
          <p:cNvPr id="340" name="Google Shape;340;p37"/>
          <p:cNvGrpSpPr/>
          <p:nvPr/>
        </p:nvGrpSpPr>
        <p:grpSpPr>
          <a:xfrm>
            <a:off x="933102" y="1883622"/>
            <a:ext cx="7757723" cy="1825869"/>
            <a:chOff x="933227" y="1460234"/>
            <a:chExt cx="7757723" cy="1825869"/>
          </a:xfrm>
        </p:grpSpPr>
        <p:grpSp>
          <p:nvGrpSpPr>
            <p:cNvPr id="341" name="Google Shape;341;p37"/>
            <p:cNvGrpSpPr/>
            <p:nvPr/>
          </p:nvGrpSpPr>
          <p:grpSpPr>
            <a:xfrm>
              <a:off x="933227" y="1460234"/>
              <a:ext cx="4787125" cy="1825869"/>
              <a:chOff x="933188" y="1460250"/>
              <a:chExt cx="7767524" cy="2808165"/>
            </a:xfrm>
          </p:grpSpPr>
          <p:pic>
            <p:nvPicPr>
              <p:cNvPr id="342" name="Google Shape;342;p3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33188" y="1460250"/>
                <a:ext cx="3848226" cy="28081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3" name="Google Shape;343;p3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52486" y="1460250"/>
                <a:ext cx="3848226" cy="28081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4" name="Google Shape;344;p37"/>
            <p:cNvGrpSpPr/>
            <p:nvPr/>
          </p:nvGrpSpPr>
          <p:grpSpPr>
            <a:xfrm>
              <a:off x="5720350" y="1819063"/>
              <a:ext cx="2970600" cy="1108200"/>
              <a:chOff x="5720350" y="1460225"/>
              <a:chExt cx="2970600" cy="1108200"/>
            </a:xfrm>
          </p:grpSpPr>
          <p:sp>
            <p:nvSpPr>
              <p:cNvPr id="345" name="Google Shape;345;p37"/>
              <p:cNvSpPr txBox="1"/>
              <p:nvPr/>
            </p:nvSpPr>
            <p:spPr>
              <a:xfrm>
                <a:off x="5720350" y="1460225"/>
                <a:ext cx="2970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대부분의 피해발생은 </a:t>
                </a:r>
                <a:r>
                  <a:rPr b="1"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서울</a:t>
                </a: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, </a:t>
                </a:r>
                <a:r>
                  <a:rPr b="1"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경기도</a:t>
                </a: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에서 발생</a:t>
                </a:r>
                <a:endParaRPr sz="12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비수도권 중에서는 </a:t>
                </a:r>
                <a:r>
                  <a:rPr b="1"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부산</a:t>
                </a:r>
                <a:endParaRPr b="1" sz="12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346" name="Google Shape;346;p37"/>
              <p:cNvSpPr txBox="1"/>
              <p:nvPr/>
            </p:nvSpPr>
            <p:spPr>
              <a:xfrm>
                <a:off x="5720350" y="2014325"/>
                <a:ext cx="2970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연령은 전국에서 동일하게</a:t>
                </a:r>
                <a:endParaRPr sz="12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2010년대</a:t>
                </a: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에 가장 많이 발생</a:t>
                </a:r>
                <a:endParaRPr sz="12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52" name="Google Shape;352;p38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코드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353" name="Google Shape;3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575" y="1626375"/>
            <a:ext cx="20764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 rotWithShape="1">
          <a:blip r:embed="rId4">
            <a:alphaModFix/>
          </a:blip>
          <a:srcRect b="9181" l="0" r="0" t="0"/>
          <a:stretch/>
        </p:blipFill>
        <p:spPr>
          <a:xfrm>
            <a:off x="1642475" y="3017850"/>
            <a:ext cx="2914650" cy="8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5008825" y="1910175"/>
            <a:ext cx="279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반응형 데이터 시각화 라이브러리</a:t>
            </a:r>
            <a:endParaRPr b="1"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5008825" y="3257913"/>
            <a:ext cx="279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지형 데이터 사용을 위한 Pandas</a:t>
            </a:r>
            <a:endParaRPr b="1"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62" name="Google Shape;362;p39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코드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88" y="1359475"/>
            <a:ext cx="7678424" cy="286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69" name="Google Shape;369;p40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코드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463" y="1112275"/>
            <a:ext cx="2031650" cy="353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888" y="2162325"/>
            <a:ext cx="3574174" cy="8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77" name="Google Shape;377;p41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코드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378" name="Google Shape;3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25" y="1112275"/>
            <a:ext cx="7617351" cy="38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5"/>
          <p:cNvGrpSpPr/>
          <p:nvPr/>
        </p:nvGrpSpPr>
        <p:grpSpPr>
          <a:xfrm>
            <a:off x="0" y="-5"/>
            <a:ext cx="4535937" cy="5010635"/>
            <a:chOff x="-646773" y="359113"/>
            <a:chExt cx="6157937" cy="6362712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46762" y="359113"/>
              <a:ext cx="6086475" cy="174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46762" y="2102188"/>
              <a:ext cx="6124575" cy="162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646773" y="3730981"/>
              <a:ext cx="6124580" cy="1485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613415" y="5216884"/>
              <a:ext cx="6124579" cy="15049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" name="Google Shape;14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3800" y="204100"/>
            <a:ext cx="4680200" cy="493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>
            <p:ph idx="4294967295" type="ctrTitle"/>
          </p:nvPr>
        </p:nvSpPr>
        <p:spPr>
          <a:xfrm>
            <a:off x="-25" y="0"/>
            <a:ext cx="4463700" cy="51657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100">
                <a:solidFill>
                  <a:schemeClr val="dk2"/>
                </a:solidFill>
              </a:rPr>
              <a:t>전기통신</a:t>
            </a:r>
            <a:endParaRPr b="1" sz="3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100">
                <a:solidFill>
                  <a:schemeClr val="dk2"/>
                </a:solidFill>
              </a:rPr>
              <a:t>금융사기</a:t>
            </a:r>
            <a:endParaRPr b="1" sz="3100">
              <a:solidFill>
                <a:schemeClr val="dk2"/>
              </a:solidFill>
            </a:endParaRPr>
          </a:p>
        </p:txBody>
      </p:sp>
      <p:sp>
        <p:nvSpPr>
          <p:cNvPr id="148" name="Google Shape;148;p15"/>
          <p:cNvSpPr txBox="1"/>
          <p:nvPr>
            <p:ph idx="4294967295" type="ctrTitle"/>
          </p:nvPr>
        </p:nvSpPr>
        <p:spPr>
          <a:xfrm>
            <a:off x="4463675" y="0"/>
            <a:ext cx="4712400" cy="51657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100">
                <a:solidFill>
                  <a:schemeClr val="dk2"/>
                </a:solidFill>
              </a:rPr>
              <a:t>투자사기</a:t>
            </a:r>
            <a:endParaRPr b="1" sz="3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42"/>
          <p:cNvGrpSpPr/>
          <p:nvPr/>
        </p:nvGrpSpPr>
        <p:grpSpPr>
          <a:xfrm>
            <a:off x="1445853" y="0"/>
            <a:ext cx="5848540" cy="5143566"/>
            <a:chOff x="1445900" y="0"/>
            <a:chExt cx="5734425" cy="5073051"/>
          </a:xfrm>
        </p:grpSpPr>
        <p:pic>
          <p:nvPicPr>
            <p:cNvPr id="384" name="Google Shape;38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5900" y="2536524"/>
              <a:ext cx="5734425" cy="2536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5900" y="0"/>
              <a:ext cx="5734424" cy="25365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125" y="1188475"/>
            <a:ext cx="4516925" cy="3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성별 피해 발생 비율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392" name="Google Shape;392;p43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4"/>
          <p:cNvPicPr preferRelativeResize="0"/>
          <p:nvPr/>
        </p:nvPicPr>
        <p:blipFill rotWithShape="1">
          <a:blip r:embed="rId3">
            <a:alphaModFix/>
          </a:blip>
          <a:srcRect b="8155" l="9338" r="0" t="0"/>
          <a:stretch/>
        </p:blipFill>
        <p:spPr>
          <a:xfrm>
            <a:off x="1495000" y="1036075"/>
            <a:ext cx="3656126" cy="380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4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연령대별 피해 발생 비율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399" name="Google Shape;399;p44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400" name="Google Shape;400;p44"/>
          <p:cNvSpPr txBox="1"/>
          <p:nvPr/>
        </p:nvSpPr>
        <p:spPr>
          <a:xfrm>
            <a:off x="5671750" y="2295763"/>
            <a:ext cx="2797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피해 연령대</a:t>
            </a:r>
            <a:endParaRPr b="1" sz="2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1980~2020년대생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9300"/>
            <a:ext cx="9144000" cy="204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75" y="1456175"/>
            <a:ext cx="4962501" cy="31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 txBox="1"/>
          <p:nvPr>
            <p:ph type="title"/>
          </p:nvPr>
        </p:nvSpPr>
        <p:spPr>
          <a:xfrm>
            <a:off x="529750" y="516175"/>
            <a:ext cx="58416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주요 피해 연령대의 피해금액별 피해발생 수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412" name="Google Shape;412;p46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413" name="Google Shape;413;p46"/>
          <p:cNvSpPr txBox="1"/>
          <p:nvPr/>
        </p:nvSpPr>
        <p:spPr>
          <a:xfrm>
            <a:off x="5675575" y="2177675"/>
            <a:ext cx="3131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피해 금액</a:t>
            </a:r>
            <a:endParaRPr b="1" sz="2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100만원 미만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100만원 이상 1,000만원 미만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7"/>
          <p:cNvPicPr preferRelativeResize="0"/>
          <p:nvPr/>
        </p:nvPicPr>
        <p:blipFill rotWithShape="1">
          <a:blip r:embed="rId3">
            <a:alphaModFix/>
          </a:blip>
          <a:srcRect b="0" l="0" r="50751" t="0"/>
          <a:stretch/>
        </p:blipFill>
        <p:spPr>
          <a:xfrm>
            <a:off x="621213" y="1188475"/>
            <a:ext cx="5406375" cy="34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7"/>
          <p:cNvSpPr txBox="1"/>
          <p:nvPr>
            <p:ph type="title"/>
          </p:nvPr>
        </p:nvSpPr>
        <p:spPr>
          <a:xfrm>
            <a:off x="529750" y="516175"/>
            <a:ext cx="55893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주요 피해금액의 연령대별 피해발생 수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420" name="Google Shape;420;p47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6027600" y="2177675"/>
            <a:ext cx="2779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상대적으로 소액에서는 2000~2020년대생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상대적으로 큰 규모의 금액대에서는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1980~2000년대생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913" y="1112275"/>
            <a:ext cx="4668634" cy="36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8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</a:t>
            </a:r>
            <a:r>
              <a:rPr b="1" lang="ko" sz="2200">
                <a:solidFill>
                  <a:srgbClr val="222222"/>
                </a:solidFill>
              </a:rPr>
              <a:t>피해금액</a:t>
            </a:r>
            <a:r>
              <a:rPr b="1" lang="ko" sz="2200">
                <a:solidFill>
                  <a:srgbClr val="222222"/>
                </a:solidFill>
              </a:rPr>
              <a:t>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28" name="Google Shape;428;p48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상위 피해금액 단위 10위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type="title"/>
          </p:nvPr>
        </p:nvSpPr>
        <p:spPr>
          <a:xfrm>
            <a:off x="864500" y="572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None/>
            </a:pPr>
            <a:r>
              <a:rPr b="1" lang="ko" sz="2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| 피해금액 비교</a:t>
            </a:r>
            <a:endParaRPr sz="2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700" y="1373900"/>
            <a:ext cx="4560600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9"/>
          <p:cNvSpPr txBox="1"/>
          <p:nvPr/>
        </p:nvSpPr>
        <p:spPr>
          <a:xfrm>
            <a:off x="394925" y="4565200"/>
            <a:ext cx="55368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</a:t>
            </a:r>
            <a:r>
              <a:rPr lang="ko" sz="900" u="sng">
                <a:solidFill>
                  <a:schemeClr val="hlink"/>
                </a:solidFill>
                <a:latin typeface="Noto Sans KR"/>
                <a:ea typeface="Noto Sans KR"/>
                <a:cs typeface="Noto Sans KR"/>
                <a:sym typeface="Noto Sans KR"/>
                <a:hlinkClick r:id="rId4"/>
              </a:rPr>
              <a:t>https://m.blog.naver.com/youngkbblog/221935865062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0"/>
          <p:cNvPicPr preferRelativeResize="0"/>
          <p:nvPr/>
        </p:nvPicPr>
        <p:blipFill rotWithShape="1">
          <a:blip r:embed="rId3">
            <a:alphaModFix/>
          </a:blip>
          <a:srcRect b="0" l="1400" r="-1399" t="0"/>
          <a:stretch/>
        </p:blipFill>
        <p:spPr>
          <a:xfrm>
            <a:off x="4739100" y="1470890"/>
            <a:ext cx="3914049" cy="265890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0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피해금액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42" name="Google Shape;442;p50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상위 피해금액 단위 10위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443" name="Google Shape;4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50" y="1481725"/>
            <a:ext cx="3697223" cy="26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700" y="1112275"/>
            <a:ext cx="6638999" cy="34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1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 </a:t>
            </a:r>
            <a:r>
              <a:rPr b="1" lang="ko" sz="2200">
                <a:solidFill>
                  <a:srgbClr val="222222"/>
                </a:solidFill>
              </a:rPr>
              <a:t>발생 사이트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50" name="Google Shape;450;p51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상위 피해금액 단위 10위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" y="312214"/>
            <a:ext cx="4698441" cy="963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29" y="1184607"/>
            <a:ext cx="4653350" cy="963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185" y="1991464"/>
            <a:ext cx="4698441" cy="10546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075" y="2794030"/>
            <a:ext cx="4671386" cy="10001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201" y="3729831"/>
            <a:ext cx="4698441" cy="9819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0449" y="135268"/>
            <a:ext cx="4770585" cy="1027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3327" y="966638"/>
            <a:ext cx="4716477" cy="10182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87698" y="1822477"/>
            <a:ext cx="4689422" cy="9819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40183" y="2433514"/>
            <a:ext cx="4626296" cy="10001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29950" y="3207270"/>
            <a:ext cx="4644332" cy="963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12009" y="4012959"/>
            <a:ext cx="4779604" cy="963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38" y="1112275"/>
            <a:ext cx="6658825" cy="34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2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 발생 사이트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57" name="Google Shape;457;p52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상위 피해금액 단위 10위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중고 거래 사기 수법</a:t>
            </a:r>
            <a:endParaRPr sz="2000">
              <a:solidFill>
                <a:srgbClr val="222222"/>
              </a:solidFill>
            </a:endParaRPr>
          </a:p>
        </p:txBody>
      </p:sp>
      <p:pic>
        <p:nvPicPr>
          <p:cNvPr id="463" name="Google Shape;4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100" y="1112275"/>
            <a:ext cx="1511325" cy="32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275" y="1112275"/>
            <a:ext cx="3600800" cy="32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3"/>
          <p:cNvSpPr txBox="1"/>
          <p:nvPr/>
        </p:nvSpPr>
        <p:spPr>
          <a:xfrm>
            <a:off x="1506925" y="4597225"/>
            <a:ext cx="2080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출처:</a:t>
            </a:r>
            <a:r>
              <a:rPr lang="ko" sz="5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https://www.dtnews24.com/news/articleView.html?idxno=756848</a:t>
            </a:r>
            <a:endParaRPr sz="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>
            <a:off x="4155275" y="4491925"/>
            <a:ext cx="3083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출처:</a:t>
            </a:r>
            <a:r>
              <a:rPr lang="ko" sz="5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https://news.sbs.co.kr/news/endPage.do?news_id=N1007392542&amp;plink=ORI&amp;cooper=NAVER</a:t>
            </a: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875" y="1056275"/>
            <a:ext cx="6149226" cy="369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4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 </a:t>
            </a:r>
            <a:r>
              <a:rPr b="1" lang="ko" sz="2200">
                <a:solidFill>
                  <a:srgbClr val="222222"/>
                </a:solidFill>
              </a:rPr>
              <a:t>물품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73" name="Google Shape;473;p54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피해물품 Top 10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50" y="1034650"/>
            <a:ext cx="7369951" cy="3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5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 물품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80" name="Google Shape;480;p55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성별 피해 물품 차이 비교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모바일 뱅킹 사용 현황</a:t>
            </a:r>
            <a:endParaRPr sz="2000">
              <a:solidFill>
                <a:srgbClr val="222222"/>
              </a:solidFill>
            </a:endParaRPr>
          </a:p>
        </p:txBody>
      </p:sp>
      <p:pic>
        <p:nvPicPr>
          <p:cNvPr id="486" name="Google Shape;4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25" y="1334125"/>
            <a:ext cx="3425999" cy="267922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6"/>
          <p:cNvSpPr txBox="1"/>
          <p:nvPr/>
        </p:nvSpPr>
        <p:spPr>
          <a:xfrm>
            <a:off x="330875" y="4607100"/>
            <a:ext cx="3138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8" name="Google Shape;488;p56"/>
          <p:cNvSpPr txBox="1"/>
          <p:nvPr/>
        </p:nvSpPr>
        <p:spPr>
          <a:xfrm>
            <a:off x="723725" y="4159000"/>
            <a:ext cx="2979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</a:t>
            </a:r>
            <a:r>
              <a:rPr lang="ko" sz="600" u="sng">
                <a:solidFill>
                  <a:srgbClr val="9E9E9E"/>
                </a:solidFill>
                <a:latin typeface="Noto Sans KR"/>
                <a:ea typeface="Noto Sans KR"/>
                <a:cs typeface="Noto Sans KR"/>
                <a:sym typeface="Noto Sans K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https://www.tech42.co.kr/%EC%9D%B8%ED%84%B0%EB%84%B7%EC%9D%80%ED%96%89%EC%9D%B4-%EB%8C%80%EC%84%B8-%EA%B0%80%EC%9E%A5-%EB%A7%8E%EC%9D%B4-%EC%82%AC%EC%9A%A9%ED%95%98%EB%8A%94-%EC%9D%80%ED%96%89-%EC%95%B1-1/</a:t>
            </a:r>
            <a:endParaRPr sz="600">
              <a:solidFill>
                <a:srgbClr val="9E9E9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89" name="Google Shape;48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475" y="1334125"/>
            <a:ext cx="4092722" cy="267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6"/>
          <p:cNvSpPr txBox="1"/>
          <p:nvPr/>
        </p:nvSpPr>
        <p:spPr>
          <a:xfrm>
            <a:off x="4362475" y="4013350"/>
            <a:ext cx="367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사기 계좌 건수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50" y="1604125"/>
            <a:ext cx="3140523" cy="303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7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</a:t>
            </a:r>
            <a:r>
              <a:rPr b="1" lang="ko" sz="2200">
                <a:solidFill>
                  <a:srgbClr val="222222"/>
                </a:solidFill>
              </a:rPr>
              <a:t>피해 발생 은행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97" name="Google Shape;497;p57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은행을 통한 금융사기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498" name="Google Shape;49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173" y="1751950"/>
            <a:ext cx="5221027" cy="292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8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증권 사기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04" name="Google Shape;504;p58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증권사를 통한 금융 사기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505" name="Google Shape;5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713" y="1763476"/>
            <a:ext cx="3282562" cy="30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8"/>
          <p:cNvSpPr txBox="1"/>
          <p:nvPr/>
        </p:nvSpPr>
        <p:spPr>
          <a:xfrm>
            <a:off x="803400" y="1191125"/>
            <a:ext cx="6716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주식 리딩이란? </a:t>
            </a:r>
            <a:r>
              <a:rPr lang="ko" sz="15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타인에게 주식 종목을 추천하는 등 투자에 도움을 주는 행위</a:t>
            </a:r>
            <a:endParaRPr sz="15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07" name="Google Shape;507;p58"/>
          <p:cNvSpPr txBox="1"/>
          <p:nvPr/>
        </p:nvSpPr>
        <p:spPr>
          <a:xfrm>
            <a:off x="444500" y="4544775"/>
            <a:ext cx="4036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D9D9D9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</a:t>
            </a:r>
            <a:r>
              <a:rPr lang="ko" sz="1300" u="sng">
                <a:solidFill>
                  <a:srgbClr val="D9D9D9"/>
                </a:solidFill>
                <a:latin typeface="Noto Sans KR"/>
                <a:ea typeface="Noto Sans KR"/>
                <a:cs typeface="Noto Sans KR"/>
                <a:sym typeface="Noto Sans K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https://stock.mk.co.kr/news/view/121111</a:t>
            </a:r>
            <a:endParaRPr sz="1300">
              <a:solidFill>
                <a:srgbClr val="D9D9D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 발생 </a:t>
            </a:r>
            <a:r>
              <a:rPr b="1" lang="ko" sz="2200">
                <a:solidFill>
                  <a:srgbClr val="222222"/>
                </a:solidFill>
              </a:rPr>
              <a:t>증권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13" name="Google Shape;513;p59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증권사를 통한 금융 사기</a:t>
            </a:r>
            <a:endParaRPr sz="1200">
              <a:solidFill>
                <a:srgbClr val="222222"/>
              </a:solidFill>
            </a:endParaRPr>
          </a:p>
        </p:txBody>
      </p:sp>
      <p:grpSp>
        <p:nvGrpSpPr>
          <p:cNvPr id="514" name="Google Shape;514;p59"/>
          <p:cNvGrpSpPr/>
          <p:nvPr/>
        </p:nvGrpSpPr>
        <p:grpSpPr>
          <a:xfrm>
            <a:off x="480713" y="1440188"/>
            <a:ext cx="8182578" cy="3038500"/>
            <a:chOff x="304100" y="1449088"/>
            <a:chExt cx="8182578" cy="3038500"/>
          </a:xfrm>
        </p:grpSpPr>
        <p:pic>
          <p:nvPicPr>
            <p:cNvPr id="515" name="Google Shape;515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00" y="1449088"/>
              <a:ext cx="4267893" cy="303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7450" y="1449100"/>
              <a:ext cx="3869228" cy="3038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통신 금융 사기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22" name="Google Shape;522;p60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보이스피싱, 메신저 피싱 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523" name="Google Shape;5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000" y="1043325"/>
            <a:ext cx="2303825" cy="34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75" y="1405963"/>
            <a:ext cx="5755250" cy="24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0"/>
          <p:cNvSpPr txBox="1"/>
          <p:nvPr/>
        </p:nvSpPr>
        <p:spPr>
          <a:xfrm>
            <a:off x="5406575" y="4644575"/>
            <a:ext cx="34470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Noto Sans KR"/>
                <a:ea typeface="Noto Sans KR"/>
                <a:cs typeface="Noto Sans KR"/>
                <a:sym typeface="Noto Sans KR"/>
                <a:hlinkClick r:id="rId5"/>
              </a:rPr>
              <a:t>출처 : https://cm.asiae.co.kr/article/2022042417453039093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6" name="Google Shape;526;p60"/>
          <p:cNvSpPr txBox="1"/>
          <p:nvPr/>
        </p:nvSpPr>
        <p:spPr>
          <a:xfrm>
            <a:off x="344700" y="4572000"/>
            <a:ext cx="39822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Noto Sans KR"/>
                <a:ea typeface="Noto Sans KR"/>
                <a:cs typeface="Noto Sans KR"/>
                <a:sym typeface="Noto Sans KR"/>
                <a:hlinkClick r:id="rId6"/>
              </a:rPr>
              <a:t>출처:https://biz.chosun.com/policy/policy_sub/2022/12/13/HKJIXTYSWFCI3L2NW2EFR6IHLA/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1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</a:t>
            </a:r>
            <a:r>
              <a:rPr b="1" lang="ko" sz="2200">
                <a:solidFill>
                  <a:srgbClr val="222222"/>
                </a:solidFill>
              </a:rPr>
              <a:t>통신 금융 사기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32" name="Google Shape;532;p61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보이스피싱,  메신저 피싱 등 여러 통신 사기 월별 추이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533" name="Google Shape;5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375575"/>
            <a:ext cx="8737598" cy="35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/>
        </p:nvSpPr>
        <p:spPr>
          <a:xfrm>
            <a:off x="1173275" y="3411275"/>
            <a:ext cx="1975200" cy="531600"/>
          </a:xfrm>
          <a:prstGeom prst="roundRect">
            <a:avLst>
              <a:gd fmla="val 26074" name="adj"/>
            </a:avLst>
          </a:prstGeom>
          <a:solidFill>
            <a:srgbClr val="FF9900">
              <a:alpha val="62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2108525" y="2267750"/>
            <a:ext cx="848700" cy="531600"/>
          </a:xfrm>
          <a:prstGeom prst="roundRect">
            <a:avLst>
              <a:gd fmla="val 26074" name="adj"/>
            </a:avLst>
          </a:prstGeom>
          <a:solidFill>
            <a:srgbClr val="FF9900">
              <a:alpha val="62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1765450" y="1098925"/>
            <a:ext cx="1119000" cy="531600"/>
          </a:xfrm>
          <a:prstGeom prst="roundRect">
            <a:avLst>
              <a:gd fmla="val 26074" name="adj"/>
            </a:avLst>
          </a:prstGeom>
          <a:solidFill>
            <a:srgbClr val="FF9900">
              <a:alpha val="62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1" name="Google Shape;171;p17"/>
          <p:cNvSpPr txBox="1"/>
          <p:nvPr>
            <p:ph type="title"/>
          </p:nvPr>
        </p:nvSpPr>
        <p:spPr>
          <a:xfrm>
            <a:off x="860100" y="1086575"/>
            <a:ext cx="7423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00">
                <a:solidFill>
                  <a:srgbClr val="222222"/>
                </a:solidFill>
              </a:rPr>
              <a:t>어떻게 금융사기를 예방할 수 있을까?</a:t>
            </a:r>
            <a:endParaRPr sz="2800">
              <a:solidFill>
                <a:srgbClr val="222222"/>
              </a:solidFill>
            </a:endParaRPr>
          </a:p>
        </p:txBody>
      </p:sp>
      <p:sp>
        <p:nvSpPr>
          <p:cNvPr id="172" name="Google Shape;172;p17"/>
          <p:cNvSpPr txBox="1"/>
          <p:nvPr>
            <p:ph type="title"/>
          </p:nvPr>
        </p:nvSpPr>
        <p:spPr>
          <a:xfrm>
            <a:off x="860100" y="2235600"/>
            <a:ext cx="7423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00">
                <a:solidFill>
                  <a:srgbClr val="222222"/>
                </a:solidFill>
              </a:rPr>
              <a:t>누가 가장 </a:t>
            </a:r>
            <a:r>
              <a:rPr lang="ko" sz="2800">
                <a:solidFill>
                  <a:srgbClr val="222222"/>
                </a:solidFill>
              </a:rPr>
              <a:t>금융사기에 </a:t>
            </a:r>
            <a:r>
              <a:rPr lang="ko" sz="2800">
                <a:solidFill>
                  <a:srgbClr val="222222"/>
                </a:solidFill>
              </a:rPr>
              <a:t>취약할까?</a:t>
            </a:r>
            <a:endParaRPr sz="2800">
              <a:solidFill>
                <a:srgbClr val="222222"/>
              </a:solidFill>
            </a:endParaRPr>
          </a:p>
        </p:txBody>
      </p:sp>
      <p:sp>
        <p:nvSpPr>
          <p:cNvPr id="173" name="Google Shape;173;p17"/>
          <p:cNvSpPr txBox="1"/>
          <p:nvPr>
            <p:ph type="title"/>
          </p:nvPr>
        </p:nvSpPr>
        <p:spPr>
          <a:xfrm>
            <a:off x="860100" y="3384625"/>
            <a:ext cx="7423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00">
                <a:solidFill>
                  <a:srgbClr val="222222"/>
                </a:solidFill>
              </a:rPr>
              <a:t>언제, 어디서 금융사기가 가장 많이 일어날까?</a:t>
            </a:r>
            <a:endParaRPr sz="28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2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EDA 결과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39" name="Google Shape;539;p62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데이터를 통해 살펴본 금융사기 예방 방안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540" name="Google Shape;540;p62"/>
          <p:cNvSpPr txBox="1"/>
          <p:nvPr>
            <p:ph type="title"/>
          </p:nvPr>
        </p:nvSpPr>
        <p:spPr>
          <a:xfrm>
            <a:off x="208025" y="1464875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0000FF"/>
                </a:solidFill>
              </a:rPr>
              <a:t>지속적으로 상승</a:t>
            </a:r>
            <a:r>
              <a:rPr b="1" lang="ko" sz="1800">
                <a:solidFill>
                  <a:srgbClr val="222222"/>
                </a:solidFill>
              </a:rPr>
              <a:t>하고 있는 금융사기는</a:t>
            </a:r>
            <a:endParaRPr b="1" sz="1800">
              <a:solidFill>
                <a:srgbClr val="222222"/>
              </a:solidFill>
            </a:endParaRPr>
          </a:p>
        </p:txBody>
      </p:sp>
      <p:sp>
        <p:nvSpPr>
          <p:cNvPr id="541" name="Google Shape;541;p62"/>
          <p:cNvSpPr txBox="1"/>
          <p:nvPr>
            <p:ph type="title"/>
          </p:nvPr>
        </p:nvSpPr>
        <p:spPr>
          <a:xfrm>
            <a:off x="208025" y="1959219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222222"/>
                </a:solidFill>
              </a:rPr>
              <a:t>주로 </a:t>
            </a:r>
            <a:r>
              <a:rPr b="1" lang="ko" sz="1800">
                <a:solidFill>
                  <a:srgbClr val="0000FF"/>
                </a:solidFill>
              </a:rPr>
              <a:t>수도권 지역</a:t>
            </a:r>
            <a:r>
              <a:rPr b="1" lang="ko" sz="1800">
                <a:solidFill>
                  <a:srgbClr val="222222"/>
                </a:solidFill>
              </a:rPr>
              <a:t>에서 발생하고 있으며,</a:t>
            </a:r>
            <a:endParaRPr b="1" sz="1800">
              <a:solidFill>
                <a:srgbClr val="222222"/>
              </a:solidFill>
            </a:endParaRPr>
          </a:p>
        </p:txBody>
      </p:sp>
      <p:sp>
        <p:nvSpPr>
          <p:cNvPr id="542" name="Google Shape;542;p62"/>
          <p:cNvSpPr txBox="1"/>
          <p:nvPr>
            <p:ph type="title"/>
          </p:nvPr>
        </p:nvSpPr>
        <p:spPr>
          <a:xfrm>
            <a:off x="208025" y="2453563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222222"/>
                </a:solidFill>
              </a:rPr>
              <a:t>여성 보다 </a:t>
            </a:r>
            <a:r>
              <a:rPr b="1" lang="ko" sz="1800">
                <a:solidFill>
                  <a:srgbClr val="0000FF"/>
                </a:solidFill>
              </a:rPr>
              <a:t>남성</a:t>
            </a:r>
            <a:r>
              <a:rPr b="1" lang="ko" sz="1800">
                <a:solidFill>
                  <a:srgbClr val="222222"/>
                </a:solidFill>
              </a:rPr>
              <a:t>, </a:t>
            </a:r>
            <a:r>
              <a:rPr b="1" lang="ko" sz="1800">
                <a:solidFill>
                  <a:srgbClr val="0000FF"/>
                </a:solidFill>
              </a:rPr>
              <a:t>젊은 연령대</a:t>
            </a:r>
            <a:r>
              <a:rPr b="1" lang="ko" sz="1800">
                <a:solidFill>
                  <a:srgbClr val="222222"/>
                </a:solidFill>
              </a:rPr>
              <a:t>에서,</a:t>
            </a:r>
            <a:endParaRPr b="1" sz="1800">
              <a:solidFill>
                <a:srgbClr val="222222"/>
              </a:solidFill>
            </a:endParaRPr>
          </a:p>
        </p:txBody>
      </p:sp>
      <p:sp>
        <p:nvSpPr>
          <p:cNvPr id="543" name="Google Shape;543;p62"/>
          <p:cNvSpPr txBox="1"/>
          <p:nvPr>
            <p:ph type="title"/>
          </p:nvPr>
        </p:nvSpPr>
        <p:spPr>
          <a:xfrm>
            <a:off x="208025" y="2947906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0000FF"/>
                </a:solidFill>
              </a:rPr>
              <a:t>100만원 미만</a:t>
            </a:r>
            <a:r>
              <a:rPr b="1" lang="ko" sz="1800">
                <a:solidFill>
                  <a:srgbClr val="222222"/>
                </a:solidFill>
              </a:rPr>
              <a:t>의 상대적으로 소액의 규모로,</a:t>
            </a:r>
            <a:endParaRPr b="1" sz="1800">
              <a:solidFill>
                <a:srgbClr val="222222"/>
              </a:solidFill>
            </a:endParaRPr>
          </a:p>
        </p:txBody>
      </p:sp>
      <p:sp>
        <p:nvSpPr>
          <p:cNvPr id="544" name="Google Shape;544;p62"/>
          <p:cNvSpPr txBox="1"/>
          <p:nvPr>
            <p:ph type="title"/>
          </p:nvPr>
        </p:nvSpPr>
        <p:spPr>
          <a:xfrm>
            <a:off x="208025" y="3442250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0000FF"/>
                </a:solidFill>
              </a:rPr>
              <a:t>온라인, 디지털화</a:t>
            </a:r>
            <a:r>
              <a:rPr b="1" lang="ko" sz="1800">
                <a:solidFill>
                  <a:srgbClr val="222222"/>
                </a:solidFill>
              </a:rPr>
              <a:t>된 범죄 수단을 통해 편취되고 있으며,</a:t>
            </a:r>
            <a:endParaRPr b="1" sz="1800">
              <a:solidFill>
                <a:srgbClr val="222222"/>
              </a:solidFill>
            </a:endParaRPr>
          </a:p>
        </p:txBody>
      </p:sp>
      <p:sp>
        <p:nvSpPr>
          <p:cNvPr id="545" name="Google Shape;545;p62"/>
          <p:cNvSpPr txBox="1"/>
          <p:nvPr>
            <p:ph type="title"/>
          </p:nvPr>
        </p:nvSpPr>
        <p:spPr>
          <a:xfrm>
            <a:off x="208025" y="3936575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222222"/>
                </a:solidFill>
              </a:rPr>
              <a:t>성별과 연령에 따라 </a:t>
            </a:r>
            <a:r>
              <a:rPr b="1" lang="ko" sz="1800">
                <a:solidFill>
                  <a:srgbClr val="0000FF"/>
                </a:solidFill>
              </a:rPr>
              <a:t>다양한 피해 양상</a:t>
            </a:r>
            <a:r>
              <a:rPr b="1" lang="ko" sz="1800">
                <a:solidFill>
                  <a:srgbClr val="222222"/>
                </a:solidFill>
              </a:rPr>
              <a:t>을 보고 있다</a:t>
            </a:r>
            <a:endParaRPr b="1" sz="1800"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3"/>
          <p:cNvSpPr txBox="1"/>
          <p:nvPr>
            <p:ph idx="4294967295" type="title"/>
          </p:nvPr>
        </p:nvSpPr>
        <p:spPr>
          <a:xfrm>
            <a:off x="150" y="502200"/>
            <a:ext cx="91440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2"/>
                </a:solidFill>
              </a:rPr>
              <a:t>예상해 볼 수 있는 금융사기 예방방안</a:t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551" name="Google Shape;551;p63"/>
          <p:cNvSpPr txBox="1"/>
          <p:nvPr/>
        </p:nvSpPr>
        <p:spPr>
          <a:xfrm>
            <a:off x="582550" y="1548750"/>
            <a:ext cx="8314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1. 수도권 지역, 1980년대 이후 출생, 중고거래 서비스 가입자에게</a:t>
            </a:r>
            <a:endParaRPr sz="2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금융사기 사례집 및 예방방안을 배포</a:t>
            </a:r>
            <a:endParaRPr sz="2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2. 콘서트 티켓팅 사이트에 예매 시, 금융 사기 예방 알림을 팝업 기능 제안</a:t>
            </a:r>
            <a:endParaRPr sz="2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3. 모바일 뱅킹 중장년층 이용자가 100만원 이상 송금 시, 주의 팝업 기능 제안 </a:t>
            </a:r>
            <a:endParaRPr sz="2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4. 처음으로 사회에 진출하는 사회초년생에게 금융사기 예방 교육 실시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"/>
          <p:cNvSpPr txBox="1"/>
          <p:nvPr>
            <p:ph type="title"/>
          </p:nvPr>
        </p:nvSpPr>
        <p:spPr>
          <a:xfrm>
            <a:off x="-6" y="1746100"/>
            <a:ext cx="91548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EDA 과정에서 나타난 문제점과 해결과정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5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EDA 과정에서 나타난 문제점과 해결과정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62" name="Google Shape;562;p65"/>
          <p:cNvSpPr txBox="1"/>
          <p:nvPr/>
        </p:nvSpPr>
        <p:spPr>
          <a:xfrm>
            <a:off x="1138335" y="2966750"/>
            <a:ext cx="600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동일 주제 및 칼럼이지만 데이터 셋 간 불일치</a:t>
            </a:r>
            <a:endParaRPr sz="1900"/>
          </a:p>
        </p:txBody>
      </p:sp>
      <p:sp>
        <p:nvSpPr>
          <p:cNvPr id="563" name="Google Shape;563;p65"/>
          <p:cNvSpPr txBox="1"/>
          <p:nvPr/>
        </p:nvSpPr>
        <p:spPr>
          <a:xfrm>
            <a:off x="1138335" y="2295975"/>
            <a:ext cx="600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데이터 별 상세 설명 부족</a:t>
            </a:r>
            <a:endParaRPr sz="1900"/>
          </a:p>
        </p:txBody>
      </p:sp>
      <p:sp>
        <p:nvSpPr>
          <p:cNvPr id="564" name="Google Shape;564;p65"/>
          <p:cNvSpPr txBox="1"/>
          <p:nvPr/>
        </p:nvSpPr>
        <p:spPr>
          <a:xfrm>
            <a:off x="979675" y="1544175"/>
            <a:ext cx="617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1. 문제점 </a:t>
            </a:r>
            <a:endParaRPr b="1" sz="2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5" name="Google Shape;565;p65"/>
          <p:cNvSpPr txBox="1"/>
          <p:nvPr/>
        </p:nvSpPr>
        <p:spPr>
          <a:xfrm>
            <a:off x="1138335" y="3637525"/>
            <a:ext cx="600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일반적인 데이터 범위를 넘어서는 이상치 존재 </a:t>
            </a:r>
            <a:endParaRPr sz="1900"/>
          </a:p>
        </p:txBody>
      </p:sp>
      <p:sp>
        <p:nvSpPr>
          <p:cNvPr id="566" name="Google Shape;566;p65"/>
          <p:cNvSpPr txBox="1"/>
          <p:nvPr/>
        </p:nvSpPr>
        <p:spPr>
          <a:xfrm>
            <a:off x="1138335" y="3683450"/>
            <a:ext cx="600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EDA 과정에서 나타난 문제점과 해결과정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72" name="Google Shape;572;p66"/>
          <p:cNvSpPr txBox="1"/>
          <p:nvPr/>
        </p:nvSpPr>
        <p:spPr>
          <a:xfrm>
            <a:off x="1218769" y="2376588"/>
            <a:ext cx="464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기사, 통계 확인하여 실제 경향과 비교</a:t>
            </a:r>
            <a:endParaRPr sz="1900"/>
          </a:p>
        </p:txBody>
      </p:sp>
      <p:sp>
        <p:nvSpPr>
          <p:cNvPr id="573" name="Google Shape;573;p66"/>
          <p:cNvSpPr txBox="1"/>
          <p:nvPr/>
        </p:nvSpPr>
        <p:spPr>
          <a:xfrm>
            <a:off x="1218769" y="3619050"/>
            <a:ext cx="464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이상치 삭제</a:t>
            </a:r>
            <a:endParaRPr sz="1900"/>
          </a:p>
        </p:txBody>
      </p:sp>
      <p:sp>
        <p:nvSpPr>
          <p:cNvPr id="574" name="Google Shape;574;p66"/>
          <p:cNvSpPr txBox="1"/>
          <p:nvPr/>
        </p:nvSpPr>
        <p:spPr>
          <a:xfrm>
            <a:off x="979675" y="1544175"/>
            <a:ext cx="47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b="1" lang="ko" sz="2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. 문제 해결 방법 </a:t>
            </a:r>
            <a:endParaRPr b="1" sz="21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5" name="Google Shape;575;p66"/>
          <p:cNvSpPr txBox="1"/>
          <p:nvPr/>
        </p:nvSpPr>
        <p:spPr>
          <a:xfrm>
            <a:off x="1218769" y="2997819"/>
            <a:ext cx="464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데이터 연관성이 높은 데이터만 활용</a:t>
            </a:r>
            <a:endParaRPr sz="1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600"/>
              <a:t>감사합니다</a:t>
            </a:r>
            <a:endParaRPr b="1" sz="5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600"/>
              <a:t>Q &amp; A</a:t>
            </a:r>
            <a:endParaRPr b="1" sz="5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-150" y="1746100"/>
            <a:ext cx="91440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스마트 치안 빅데이터 플랫폼 및 </a:t>
            </a:r>
            <a:r>
              <a:rPr b="1" lang="ko"/>
              <a:t>데이터 </a:t>
            </a:r>
            <a:r>
              <a:rPr b="1" lang="ko"/>
              <a:t>소개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125" y="1414212"/>
            <a:ext cx="2562500" cy="100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19"/>
          <p:cNvGrpSpPr/>
          <p:nvPr/>
        </p:nvGrpSpPr>
        <p:grpSpPr>
          <a:xfrm>
            <a:off x="1116244" y="2647934"/>
            <a:ext cx="4058021" cy="2097332"/>
            <a:chOff x="3994525" y="738537"/>
            <a:chExt cx="4759025" cy="2724162"/>
          </a:xfrm>
        </p:grpSpPr>
        <p:pic>
          <p:nvPicPr>
            <p:cNvPr id="185" name="Google Shape;18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4525" y="738537"/>
              <a:ext cx="4695325" cy="201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9"/>
            <p:cNvPicPr preferRelativeResize="0"/>
            <p:nvPr/>
          </p:nvPicPr>
          <p:blipFill rotWithShape="1">
            <a:blip r:embed="rId5">
              <a:alphaModFix/>
            </a:blip>
            <a:srcRect b="0" l="0" r="0" t="50631"/>
            <a:stretch/>
          </p:blipFill>
          <p:spPr>
            <a:xfrm>
              <a:off x="6326175" y="2756475"/>
              <a:ext cx="2427375" cy="706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9"/>
            <p:cNvPicPr preferRelativeResize="0"/>
            <p:nvPr/>
          </p:nvPicPr>
          <p:blipFill rotWithShape="1">
            <a:blip r:embed="rId5">
              <a:alphaModFix/>
            </a:blip>
            <a:srcRect b="50631" l="0" r="3947" t="0"/>
            <a:stretch/>
          </p:blipFill>
          <p:spPr>
            <a:xfrm>
              <a:off x="3994525" y="2689000"/>
              <a:ext cx="2331650" cy="706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0779" y="1188475"/>
            <a:ext cx="2722446" cy="34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600">
                <a:solidFill>
                  <a:srgbClr val="222222"/>
                </a:solidFill>
              </a:rPr>
              <a:t>| </a:t>
            </a:r>
            <a:r>
              <a:rPr b="1" lang="ko" sz="2600">
                <a:solidFill>
                  <a:srgbClr val="222222"/>
                </a:solidFill>
              </a:rPr>
              <a:t>데이터 수집 플랫폼</a:t>
            </a:r>
            <a:endParaRPr b="1" sz="2600">
              <a:solidFill>
                <a:srgbClr val="222222"/>
              </a:solidFill>
            </a:endParaRPr>
          </a:p>
        </p:txBody>
      </p:sp>
      <p:sp>
        <p:nvSpPr>
          <p:cNvPr id="190" name="Google Shape;190;p19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00">
                <a:solidFill>
                  <a:srgbClr val="222222"/>
                </a:solidFill>
              </a:rPr>
              <a:t>플랫폼 </a:t>
            </a:r>
            <a:r>
              <a:rPr lang="ko" sz="1500">
                <a:solidFill>
                  <a:srgbClr val="222222"/>
                </a:solidFill>
              </a:rPr>
              <a:t>소개</a:t>
            </a:r>
            <a:endParaRPr sz="15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751" y="1188475"/>
            <a:ext cx="2818300" cy="359671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>
            <p:ph type="title"/>
          </p:nvPr>
        </p:nvSpPr>
        <p:spPr>
          <a:xfrm>
            <a:off x="4590375" y="1335800"/>
            <a:ext cx="3837000" cy="33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연령대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성별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지역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통신사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입금은행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피해 발생 사이트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…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97" name="Google Shape;197;p20"/>
          <p:cNvSpPr txBox="1"/>
          <p:nvPr>
            <p:ph type="title"/>
          </p:nvPr>
        </p:nvSpPr>
        <p:spPr>
          <a:xfrm>
            <a:off x="529750" y="516175"/>
            <a:ext cx="54171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600">
                <a:solidFill>
                  <a:srgbClr val="222222"/>
                </a:solidFill>
              </a:rPr>
              <a:t>| </a:t>
            </a:r>
            <a:r>
              <a:rPr b="1" lang="ko" sz="2600">
                <a:solidFill>
                  <a:srgbClr val="222222"/>
                </a:solidFill>
              </a:rPr>
              <a:t>금융사기 피해자, 피의자 데이터 확보</a:t>
            </a:r>
            <a:endParaRPr b="1" sz="2600">
              <a:solidFill>
                <a:srgbClr val="222222"/>
              </a:solidFill>
            </a:endParaRPr>
          </a:p>
        </p:txBody>
      </p:sp>
      <p:sp>
        <p:nvSpPr>
          <p:cNvPr id="198" name="Google Shape;198;p20"/>
          <p:cNvSpPr txBox="1"/>
          <p:nvPr>
            <p:ph type="title"/>
          </p:nvPr>
        </p:nvSpPr>
        <p:spPr>
          <a:xfrm>
            <a:off x="5006225" y="5923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00">
                <a:solidFill>
                  <a:srgbClr val="222222"/>
                </a:solidFill>
              </a:rPr>
              <a:t>플랫폼</a:t>
            </a:r>
            <a:r>
              <a:rPr lang="ko" sz="1500">
                <a:solidFill>
                  <a:srgbClr val="222222"/>
                </a:solidFill>
              </a:rPr>
              <a:t> 소개</a:t>
            </a:r>
            <a:endParaRPr sz="15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 소개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